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layfair Display"/>
      <p:regular r:id="rId28"/>
      <p:bold r:id="rId29"/>
      <p:italic r:id="rId30"/>
      <p:boldItalic r:id="rId31"/>
    </p:embeddedFont>
    <p:embeddedFont>
      <p:font typeface="Montserrat"/>
      <p:regular r:id="rId32"/>
      <p:bold r:id="rId33"/>
      <p:italic r:id="rId34"/>
      <p:boldItalic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Venkata Subrahmanya Krishna Vamshi Vemu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layfairDispl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boldItalic.fntdata"/><Relationship Id="rId30" Type="http://schemas.openxmlformats.org/officeDocument/2006/relationships/font" Target="fonts/PlayfairDisplay-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Oswald-bold.fntdata"/><Relationship Id="rId14" Type="http://schemas.openxmlformats.org/officeDocument/2006/relationships/slide" Target="slides/slide8.xml"/><Relationship Id="rId36" Type="http://schemas.openxmlformats.org/officeDocument/2006/relationships/font" Target="fonts/Oswa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28T22:27:11.385">
    <p:pos x="6000" y="0"/>
    <p:text>We added slider for visualization purpose.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fa9944c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fa9944c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05f42143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05f42143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f2f4e49e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f2f4e49e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05f42143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d05f42143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05f42143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05f42143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05f42143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05f42143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05f42143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05f42143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05f421433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05f421433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f2f4e49e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f2f4e49e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05f42143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d05f42143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cf2a0f690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cf2a0f690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05f42143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05f42143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05f42143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05f42143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f2a0f6903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f2a0f6903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cf2f4e49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cf2f4e49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f2f4e49e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f2f4e49e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05f42143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05f42143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05f42143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05f42143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f2f4e49e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f2f4e49e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05f421433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05f421433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17.jpg"/><Relationship Id="rId5"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i.org/10.1109/TCST.2021.3113037" TargetMode="External"/><Relationship Id="rId4" Type="http://schemas.openxmlformats.org/officeDocument/2006/relationships/hyperlink" Target="https://carla.org/" TargetMode="External"/><Relationship Id="rId5" Type="http://schemas.openxmlformats.org/officeDocument/2006/relationships/hyperlink" Target="https://carla.readthedocs.io/en/latest/" TargetMode="External"/><Relationship Id="rId6" Type="http://schemas.openxmlformats.org/officeDocument/2006/relationships/hyperlink" Target="https://www.youtube.com/watch?v=FwCiSRG0mp4&amp;list=PL3lTgNaX8q9p_FJWUJHPrYYC5KE5_FaQo" TargetMode="External"/><Relationship Id="rId7" Type="http://schemas.openxmlformats.org/officeDocument/2006/relationships/hyperlink" Target="https://www.youtube.com/watch?v=J1F32aVSYaU&amp;list=PLQVvvaa0QuDeI12McNQdnTlWz9XlCa0u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L9VuPpzVdQ"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drive.google.com/file/d/1Z6WdrPCBM4n6XMI8IpKY3be1rUSi0wr0/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700" u="sng">
                <a:latin typeface="Times New Roman"/>
                <a:ea typeface="Times New Roman"/>
                <a:cs typeface="Times New Roman"/>
                <a:sym typeface="Times New Roman"/>
              </a:rPr>
              <a:t>MAE 598 : </a:t>
            </a:r>
            <a:r>
              <a:rPr lang="en" sz="2700" u="sng">
                <a:latin typeface="Times New Roman"/>
                <a:ea typeface="Times New Roman"/>
                <a:cs typeface="Times New Roman"/>
                <a:sym typeface="Times New Roman"/>
              </a:rPr>
              <a:t>Introduction to Autonomous Vehicle Engineering</a:t>
            </a:r>
            <a:endParaRPr sz="2700" u="sng">
              <a:latin typeface="Times New Roman"/>
              <a:ea typeface="Times New Roman"/>
              <a:cs typeface="Times New Roman"/>
              <a:sym typeface="Times New Roman"/>
            </a:endParaRPr>
          </a:p>
          <a:p>
            <a:pPr indent="0" lvl="0" marL="0" rtl="0" algn="ctr">
              <a:spcBef>
                <a:spcPts val="0"/>
              </a:spcBef>
              <a:spcAft>
                <a:spcPts val="0"/>
              </a:spcAft>
              <a:buNone/>
            </a:pPr>
            <a:r>
              <a:rPr b="0" lang="en" sz="2777">
                <a:latin typeface="Times New Roman"/>
                <a:ea typeface="Times New Roman"/>
                <a:cs typeface="Times New Roman"/>
                <a:sym typeface="Times New Roman"/>
              </a:rPr>
              <a:t>Final Project Presentation</a:t>
            </a:r>
            <a:r>
              <a:rPr b="0" lang="en" sz="4000">
                <a:latin typeface="Times New Roman"/>
                <a:ea typeface="Times New Roman"/>
                <a:cs typeface="Times New Roman"/>
                <a:sym typeface="Times New Roman"/>
              </a:rPr>
              <a:t> </a:t>
            </a:r>
            <a:endParaRPr b="0" sz="4000">
              <a:latin typeface="Times New Roman"/>
              <a:ea typeface="Times New Roman"/>
              <a:cs typeface="Times New Roman"/>
              <a:sym typeface="Times New Roman"/>
            </a:endParaRPr>
          </a:p>
          <a:p>
            <a:pPr indent="0" lvl="0" marL="0" rtl="0" algn="ctr">
              <a:spcBef>
                <a:spcPts val="0"/>
              </a:spcBef>
              <a:spcAft>
                <a:spcPts val="0"/>
              </a:spcAft>
              <a:buNone/>
            </a:pPr>
            <a:r>
              <a:rPr lang="en" sz="3300">
                <a:latin typeface="Times New Roman"/>
                <a:ea typeface="Times New Roman"/>
                <a:cs typeface="Times New Roman"/>
                <a:sym typeface="Times New Roman"/>
              </a:rPr>
              <a:t>Predictive Modeling for Tilt Control:</a:t>
            </a:r>
            <a:r>
              <a:rPr lang="en" sz="3300">
                <a:latin typeface="Times New Roman"/>
                <a:ea typeface="Times New Roman"/>
                <a:cs typeface="Times New Roman"/>
                <a:sym typeface="Times New Roman"/>
              </a:rPr>
              <a:t> </a:t>
            </a:r>
            <a:endParaRPr sz="3300">
              <a:latin typeface="Times New Roman"/>
              <a:ea typeface="Times New Roman"/>
              <a:cs typeface="Times New Roman"/>
              <a:sym typeface="Times New Roman"/>
            </a:endParaRPr>
          </a:p>
          <a:p>
            <a:pPr indent="0" lvl="0" marL="0" rtl="0" algn="ctr">
              <a:spcBef>
                <a:spcPts val="0"/>
              </a:spcBef>
              <a:spcAft>
                <a:spcPts val="0"/>
              </a:spcAft>
              <a:buNone/>
            </a:pPr>
            <a:r>
              <a:rPr lang="en" sz="3300">
                <a:latin typeface="Times New Roman"/>
                <a:ea typeface="Times New Roman"/>
                <a:cs typeface="Times New Roman"/>
                <a:sym typeface="Times New Roman"/>
              </a:rPr>
              <a:t>Data Science Approach to Enhance Ride Comfort</a:t>
            </a:r>
            <a:endParaRPr sz="3300">
              <a:latin typeface="Times New Roman"/>
              <a:ea typeface="Times New Roman"/>
              <a:cs typeface="Times New Roman"/>
              <a:sym typeface="Times New Roman"/>
            </a:endParaRPr>
          </a:p>
        </p:txBody>
      </p:sp>
      <p:sp>
        <p:nvSpPr>
          <p:cNvPr id="59" name="Google Shape;59;p13"/>
          <p:cNvSpPr txBox="1"/>
          <p:nvPr>
            <p:ph idx="1" type="subTitle"/>
          </p:nvPr>
        </p:nvSpPr>
        <p:spPr>
          <a:xfrm>
            <a:off x="344250" y="3550650"/>
            <a:ext cx="3866400" cy="9231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70"/>
              <a:buNone/>
            </a:pPr>
            <a:r>
              <a:rPr lang="en" sz="1800">
                <a:latin typeface="Times New Roman"/>
                <a:ea typeface="Times New Roman"/>
                <a:cs typeface="Times New Roman"/>
                <a:sym typeface="Times New Roman"/>
              </a:rPr>
              <a:t>Sherry Daniel Sajan (1225838460)</a:t>
            </a:r>
            <a:endParaRPr sz="1800">
              <a:latin typeface="Times New Roman"/>
              <a:ea typeface="Times New Roman"/>
              <a:cs typeface="Times New Roman"/>
              <a:sym typeface="Times New Roman"/>
            </a:endParaRPr>
          </a:p>
          <a:p>
            <a:pPr indent="0" lvl="0" marL="0" rtl="0" algn="ctr">
              <a:lnSpc>
                <a:spcPct val="80000"/>
              </a:lnSpc>
              <a:spcBef>
                <a:spcPts val="0"/>
              </a:spcBef>
              <a:spcAft>
                <a:spcPts val="0"/>
              </a:spcAft>
              <a:buSzPts val="770"/>
              <a:buNone/>
            </a:pPr>
            <a:r>
              <a:rPr lang="en" sz="1800">
                <a:latin typeface="Times New Roman"/>
                <a:ea typeface="Times New Roman"/>
                <a:cs typeface="Times New Roman"/>
                <a:sym typeface="Times New Roman"/>
              </a:rPr>
              <a:t>Swetha Tirumala (1229953818)</a:t>
            </a:r>
            <a:endParaRPr sz="1800">
              <a:latin typeface="Times New Roman"/>
              <a:ea typeface="Times New Roman"/>
              <a:cs typeface="Times New Roman"/>
              <a:sym typeface="Times New Roman"/>
            </a:endParaRPr>
          </a:p>
          <a:p>
            <a:pPr indent="0" lvl="0" marL="0" rtl="0" algn="ctr">
              <a:lnSpc>
                <a:spcPct val="80000"/>
              </a:lnSpc>
              <a:spcBef>
                <a:spcPts val="0"/>
              </a:spcBef>
              <a:spcAft>
                <a:spcPts val="0"/>
              </a:spcAft>
              <a:buSzPts val="770"/>
              <a:buNone/>
            </a:pPr>
            <a:r>
              <a:rPr lang="en" sz="1800">
                <a:latin typeface="Times New Roman"/>
                <a:ea typeface="Times New Roman"/>
                <a:cs typeface="Times New Roman"/>
                <a:sym typeface="Times New Roman"/>
              </a:rPr>
              <a:t>VVS Krishna Vamshi (1229568654)</a:t>
            </a:r>
            <a:endParaRPr sz="1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u="sng">
                <a:latin typeface="Times New Roman"/>
                <a:ea typeface="Times New Roman"/>
                <a:cs typeface="Times New Roman"/>
                <a:sym typeface="Times New Roman"/>
              </a:rPr>
              <a:t>Methodology - Training the Neural Network </a:t>
            </a:r>
            <a:endParaRPr u="sng"/>
          </a:p>
        </p:txBody>
      </p:sp>
      <p:sp>
        <p:nvSpPr>
          <p:cNvPr id="118" name="Google Shape;118;p22"/>
          <p:cNvSpPr txBox="1"/>
          <p:nvPr>
            <p:ph idx="1" type="body"/>
          </p:nvPr>
        </p:nvSpPr>
        <p:spPr>
          <a:xfrm>
            <a:off x="311700" y="1075275"/>
            <a:ext cx="4507800" cy="1684500"/>
          </a:xfrm>
          <a:prstGeom prst="rect">
            <a:avLst/>
          </a:prstGeom>
        </p:spPr>
        <p:txBody>
          <a:bodyPr anchorCtr="0" anchor="t" bIns="91425" lIns="91425" spcFirstLastPara="1" rIns="91425" wrap="square" tIns="91425">
            <a:noAutofit/>
          </a:bodyPr>
          <a:lstStyle/>
          <a:p>
            <a:pPr indent="-334327" lvl="0" marL="457200" rtl="0" algn="just">
              <a:spcBef>
                <a:spcPts val="0"/>
              </a:spcBef>
              <a:spcAft>
                <a:spcPts val="0"/>
              </a:spcAft>
              <a:buSzPts val="1665"/>
              <a:buFont typeface="Times New Roman"/>
              <a:buChar char="★"/>
            </a:pPr>
            <a:r>
              <a:rPr lang="en" sz="1665">
                <a:latin typeface="Times New Roman"/>
                <a:ea typeface="Times New Roman"/>
                <a:cs typeface="Times New Roman"/>
                <a:sym typeface="Times New Roman"/>
              </a:rPr>
              <a:t>The data is extracted from the </a:t>
            </a:r>
            <a:r>
              <a:rPr lang="en" sz="1665">
                <a:latin typeface="Times New Roman"/>
                <a:ea typeface="Times New Roman"/>
                <a:cs typeface="Times New Roman"/>
                <a:sym typeface="Times New Roman"/>
              </a:rPr>
              <a:t>sensors in the</a:t>
            </a:r>
            <a:r>
              <a:rPr lang="en" sz="1665">
                <a:latin typeface="Times New Roman"/>
                <a:ea typeface="Times New Roman"/>
                <a:cs typeface="Times New Roman"/>
                <a:sym typeface="Times New Roman"/>
              </a:rPr>
              <a:t> simulator and a neural network is trained on it. Then the tilt angle is predicted using different inputs such as of mass, radius of curvature, speed and coefficient of friction</a:t>
            </a:r>
            <a:endParaRPr sz="1665">
              <a:latin typeface="Times New Roman"/>
              <a:ea typeface="Times New Roman"/>
              <a:cs typeface="Times New Roman"/>
              <a:sym typeface="Times New Roman"/>
            </a:endParaRPr>
          </a:p>
        </p:txBody>
      </p:sp>
      <p:pic>
        <p:nvPicPr>
          <p:cNvPr id="119" name="Google Shape;119;p22"/>
          <p:cNvPicPr preferRelativeResize="0"/>
          <p:nvPr/>
        </p:nvPicPr>
        <p:blipFill>
          <a:blip r:embed="rId3">
            <a:alphaModFix/>
          </a:blip>
          <a:stretch>
            <a:fillRect/>
          </a:stretch>
        </p:blipFill>
        <p:spPr>
          <a:xfrm>
            <a:off x="4869600" y="1170125"/>
            <a:ext cx="4122000" cy="3086050"/>
          </a:xfrm>
          <a:prstGeom prst="rect">
            <a:avLst/>
          </a:prstGeom>
          <a:noFill/>
          <a:ln>
            <a:noFill/>
          </a:ln>
        </p:spPr>
      </p:pic>
      <p:pic>
        <p:nvPicPr>
          <p:cNvPr id="120" name="Google Shape;120;p22"/>
          <p:cNvPicPr preferRelativeResize="0"/>
          <p:nvPr/>
        </p:nvPicPr>
        <p:blipFill>
          <a:blip r:embed="rId4">
            <a:alphaModFix/>
          </a:blip>
          <a:stretch>
            <a:fillRect/>
          </a:stretch>
        </p:blipFill>
        <p:spPr>
          <a:xfrm>
            <a:off x="970106" y="2706850"/>
            <a:ext cx="3397570" cy="2224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u="sng">
                <a:latin typeface="Times New Roman"/>
                <a:ea typeface="Times New Roman"/>
                <a:cs typeface="Times New Roman"/>
                <a:sym typeface="Times New Roman"/>
              </a:rPr>
              <a:t>Methodology - Training the Decision tree </a:t>
            </a:r>
            <a:endParaRPr u="sng"/>
          </a:p>
          <a:p>
            <a:pPr indent="0" lvl="0" marL="0" rtl="0" algn="l">
              <a:spcBef>
                <a:spcPts val="0"/>
              </a:spcBef>
              <a:spcAft>
                <a:spcPts val="0"/>
              </a:spcAft>
              <a:buNone/>
            </a:pPr>
            <a:r>
              <a:t/>
            </a:r>
            <a:endParaRPr u="sng"/>
          </a:p>
        </p:txBody>
      </p:sp>
      <p:sp>
        <p:nvSpPr>
          <p:cNvPr id="126" name="Google Shape;126;p23"/>
          <p:cNvSpPr txBox="1"/>
          <p:nvPr>
            <p:ph idx="1" type="body"/>
          </p:nvPr>
        </p:nvSpPr>
        <p:spPr>
          <a:xfrm>
            <a:off x="311700" y="1087375"/>
            <a:ext cx="5029500" cy="1644300"/>
          </a:xfrm>
          <a:prstGeom prst="rect">
            <a:avLst/>
          </a:prstGeom>
        </p:spPr>
        <p:txBody>
          <a:bodyPr anchorCtr="0" anchor="t" bIns="91425" lIns="91425" spcFirstLastPara="1" rIns="91425" wrap="square" tIns="91425">
            <a:normAutofit fontScale="92500"/>
          </a:bodyPr>
          <a:lstStyle/>
          <a:p>
            <a:pPr indent="-334327" lvl="0" marL="457200" rtl="0" algn="just">
              <a:spcBef>
                <a:spcPts val="0"/>
              </a:spcBef>
              <a:spcAft>
                <a:spcPts val="0"/>
              </a:spcAft>
              <a:buSzPct val="100000"/>
              <a:buFont typeface="Times New Roman"/>
              <a:buChar char="★"/>
            </a:pPr>
            <a:r>
              <a:rPr lang="en">
                <a:latin typeface="Times New Roman"/>
                <a:ea typeface="Times New Roman"/>
                <a:cs typeface="Times New Roman"/>
                <a:sym typeface="Times New Roman"/>
              </a:rPr>
              <a:t>The decision tree has been trained with the same dataset acquired from Carla and tilt has been predicted.</a:t>
            </a:r>
            <a:endParaRPr>
              <a:latin typeface="Times New Roman"/>
              <a:ea typeface="Times New Roman"/>
              <a:cs typeface="Times New Roman"/>
              <a:sym typeface="Times New Roman"/>
            </a:endParaRPr>
          </a:p>
          <a:p>
            <a:pPr indent="-334327" lvl="0" marL="457200" rtl="0" algn="just">
              <a:spcBef>
                <a:spcPts val="0"/>
              </a:spcBef>
              <a:spcAft>
                <a:spcPts val="0"/>
              </a:spcAft>
              <a:buSzPct val="100000"/>
              <a:buFont typeface="Times New Roman"/>
              <a:buChar char="★"/>
            </a:pPr>
            <a:r>
              <a:rPr lang="en">
                <a:latin typeface="Times New Roman"/>
                <a:ea typeface="Times New Roman"/>
                <a:cs typeface="Times New Roman"/>
                <a:sym typeface="Times New Roman"/>
              </a:rPr>
              <a:t>Furthermore, both these ML algorithms have been compared with respect to various aspects.</a:t>
            </a:r>
            <a:endParaRPr>
              <a:latin typeface="Times New Roman"/>
              <a:ea typeface="Times New Roman"/>
              <a:cs typeface="Times New Roman"/>
              <a:sym typeface="Times New Roman"/>
            </a:endParaRPr>
          </a:p>
        </p:txBody>
      </p:sp>
      <p:pic>
        <p:nvPicPr>
          <p:cNvPr id="127" name="Google Shape;127;p23"/>
          <p:cNvPicPr preferRelativeResize="0"/>
          <p:nvPr/>
        </p:nvPicPr>
        <p:blipFill>
          <a:blip r:embed="rId3">
            <a:alphaModFix/>
          </a:blip>
          <a:stretch>
            <a:fillRect/>
          </a:stretch>
        </p:blipFill>
        <p:spPr>
          <a:xfrm>
            <a:off x="1144200" y="2731675"/>
            <a:ext cx="3473575" cy="2265100"/>
          </a:xfrm>
          <a:prstGeom prst="rect">
            <a:avLst/>
          </a:prstGeom>
          <a:noFill/>
          <a:ln>
            <a:noFill/>
          </a:ln>
        </p:spPr>
      </p:pic>
      <p:pic>
        <p:nvPicPr>
          <p:cNvPr id="128" name="Google Shape;128;p23"/>
          <p:cNvPicPr preferRelativeResize="0"/>
          <p:nvPr/>
        </p:nvPicPr>
        <p:blipFill>
          <a:blip r:embed="rId4">
            <a:alphaModFix/>
          </a:blip>
          <a:stretch>
            <a:fillRect/>
          </a:stretch>
        </p:blipFill>
        <p:spPr>
          <a:xfrm>
            <a:off x="5442949" y="1017725"/>
            <a:ext cx="3338414" cy="1996275"/>
          </a:xfrm>
          <a:prstGeom prst="rect">
            <a:avLst/>
          </a:prstGeom>
          <a:noFill/>
          <a:ln>
            <a:noFill/>
          </a:ln>
        </p:spPr>
      </p:pic>
      <p:pic>
        <p:nvPicPr>
          <p:cNvPr id="129" name="Google Shape;129;p23"/>
          <p:cNvPicPr preferRelativeResize="0"/>
          <p:nvPr/>
        </p:nvPicPr>
        <p:blipFill>
          <a:blip r:embed="rId5">
            <a:alphaModFix/>
          </a:blip>
          <a:stretch>
            <a:fillRect/>
          </a:stretch>
        </p:blipFill>
        <p:spPr>
          <a:xfrm>
            <a:off x="5442950" y="3014000"/>
            <a:ext cx="3338425" cy="14355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Results - Feed Forward Neural Network</a:t>
            </a:r>
            <a:endParaRPr u="sng">
              <a:latin typeface="Times New Roman"/>
              <a:ea typeface="Times New Roman"/>
              <a:cs typeface="Times New Roman"/>
              <a:sym typeface="Times New Roman"/>
            </a:endParaRPr>
          </a:p>
        </p:txBody>
      </p:sp>
      <p:sp>
        <p:nvSpPr>
          <p:cNvPr id="135" name="Google Shape;135;p24"/>
          <p:cNvSpPr txBox="1"/>
          <p:nvPr>
            <p:ph idx="1" type="body"/>
          </p:nvPr>
        </p:nvSpPr>
        <p:spPr>
          <a:xfrm>
            <a:off x="311700" y="1234075"/>
            <a:ext cx="54330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dataset is loaded and is split into 80% training and 20% testing data and the model is trained.</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input layer takes a total of 4 features: speed, coefficient of friction, radius of curvature, and mass.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There are 5 hidden layers each hidden layer consists of 256 nodes, 128 nodes, and 64 nodes in first two layers, third layer and the remaining three layers.</a:t>
            </a:r>
            <a:endParaRPr>
              <a:latin typeface="Times New Roman"/>
              <a:ea typeface="Times New Roman"/>
              <a:cs typeface="Times New Roman"/>
              <a:sym typeface="Times New Roman"/>
            </a:endParaRPr>
          </a:p>
        </p:txBody>
      </p:sp>
      <p:pic>
        <p:nvPicPr>
          <p:cNvPr id="136" name="Google Shape;136;p24"/>
          <p:cNvPicPr preferRelativeResize="0"/>
          <p:nvPr/>
        </p:nvPicPr>
        <p:blipFill rotWithShape="1">
          <a:blip r:embed="rId3">
            <a:alphaModFix/>
          </a:blip>
          <a:srcRect b="0" l="0" r="26996" t="0"/>
          <a:stretch/>
        </p:blipFill>
        <p:spPr>
          <a:xfrm>
            <a:off x="5797900" y="2707960"/>
            <a:ext cx="3193049" cy="2244965"/>
          </a:xfrm>
          <a:prstGeom prst="rect">
            <a:avLst/>
          </a:prstGeom>
          <a:noFill/>
          <a:ln>
            <a:noFill/>
          </a:ln>
        </p:spPr>
      </p:pic>
      <p:pic>
        <p:nvPicPr>
          <p:cNvPr id="137" name="Google Shape;137;p24"/>
          <p:cNvPicPr preferRelativeResize="0"/>
          <p:nvPr/>
        </p:nvPicPr>
        <p:blipFill>
          <a:blip r:embed="rId4">
            <a:alphaModFix/>
          </a:blip>
          <a:stretch>
            <a:fillRect/>
          </a:stretch>
        </p:blipFill>
        <p:spPr>
          <a:xfrm>
            <a:off x="5797897" y="1234075"/>
            <a:ext cx="3193050" cy="1071225"/>
          </a:xfrm>
          <a:prstGeom prst="rect">
            <a:avLst/>
          </a:prstGeom>
          <a:noFill/>
          <a:ln>
            <a:noFill/>
          </a:ln>
        </p:spPr>
      </p:pic>
      <p:pic>
        <p:nvPicPr>
          <p:cNvPr id="138" name="Google Shape;138;p24"/>
          <p:cNvPicPr preferRelativeResize="0"/>
          <p:nvPr/>
        </p:nvPicPr>
        <p:blipFill>
          <a:blip r:embed="rId5">
            <a:alphaModFix/>
          </a:blip>
          <a:stretch>
            <a:fillRect/>
          </a:stretch>
        </p:blipFill>
        <p:spPr>
          <a:xfrm>
            <a:off x="5797900" y="2305300"/>
            <a:ext cx="3193051" cy="2854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Results - Decision Tree Model</a:t>
            </a:r>
            <a:endParaRPr u="sng">
              <a:latin typeface="Times New Roman"/>
              <a:ea typeface="Times New Roman"/>
              <a:cs typeface="Times New Roman"/>
              <a:sym typeface="Times New Roman"/>
            </a:endParaRPr>
          </a:p>
        </p:txBody>
      </p:sp>
      <p:sp>
        <p:nvSpPr>
          <p:cNvPr id="144" name="Google Shape;144;p25"/>
          <p:cNvSpPr txBox="1"/>
          <p:nvPr>
            <p:ph idx="1" type="body"/>
          </p:nvPr>
        </p:nvSpPr>
        <p:spPr>
          <a:xfrm>
            <a:off x="311700" y="1223425"/>
            <a:ext cx="5336100" cy="2195400"/>
          </a:xfrm>
          <a:prstGeom prst="rect">
            <a:avLst/>
          </a:prstGeom>
        </p:spPr>
        <p:txBody>
          <a:bodyPr anchorCtr="0" anchor="t" bIns="91425" lIns="91425" spcFirstLastPara="1" rIns="91425" wrap="square" tIns="91425">
            <a:noAutofit/>
          </a:bodyPr>
          <a:lstStyle/>
          <a:p>
            <a:pPr indent="-332105" lvl="0" marL="457200" rtl="0" algn="just">
              <a:lnSpc>
                <a:spcPct val="95000"/>
              </a:lnSpc>
              <a:spcBef>
                <a:spcPts val="0"/>
              </a:spcBef>
              <a:spcAft>
                <a:spcPts val="0"/>
              </a:spcAft>
              <a:buSzPts val="1630"/>
              <a:buFont typeface="Times New Roman"/>
              <a:buChar char="★"/>
            </a:pPr>
            <a:r>
              <a:rPr lang="en" sz="1629">
                <a:latin typeface="Times New Roman"/>
                <a:ea typeface="Times New Roman"/>
                <a:cs typeface="Times New Roman"/>
                <a:sym typeface="Times New Roman"/>
              </a:rPr>
              <a:t>The data is loaded as features and target (theta).</a:t>
            </a:r>
            <a:endParaRPr sz="1629">
              <a:latin typeface="Times New Roman"/>
              <a:ea typeface="Times New Roman"/>
              <a:cs typeface="Times New Roman"/>
              <a:sym typeface="Times New Roman"/>
            </a:endParaRPr>
          </a:p>
          <a:p>
            <a:pPr indent="-332105" lvl="0" marL="457200" rtl="0" algn="just">
              <a:lnSpc>
                <a:spcPct val="95000"/>
              </a:lnSpc>
              <a:spcBef>
                <a:spcPts val="0"/>
              </a:spcBef>
              <a:spcAft>
                <a:spcPts val="0"/>
              </a:spcAft>
              <a:buSzPts val="1630"/>
              <a:buFont typeface="Times New Roman"/>
              <a:buChar char="★"/>
            </a:pPr>
            <a:r>
              <a:rPr lang="en" sz="1629">
                <a:latin typeface="Times New Roman"/>
                <a:ea typeface="Times New Roman"/>
                <a:cs typeface="Times New Roman"/>
                <a:sym typeface="Times New Roman"/>
              </a:rPr>
              <a:t>The data is split into training and test with a 80/20 split.</a:t>
            </a:r>
            <a:endParaRPr sz="1629">
              <a:latin typeface="Times New Roman"/>
              <a:ea typeface="Times New Roman"/>
              <a:cs typeface="Times New Roman"/>
              <a:sym typeface="Times New Roman"/>
            </a:endParaRPr>
          </a:p>
          <a:p>
            <a:pPr indent="-332105" lvl="0" marL="457200" rtl="0" algn="just">
              <a:lnSpc>
                <a:spcPct val="95000"/>
              </a:lnSpc>
              <a:spcBef>
                <a:spcPts val="0"/>
              </a:spcBef>
              <a:spcAft>
                <a:spcPts val="0"/>
              </a:spcAft>
              <a:buSzPts val="1630"/>
              <a:buFont typeface="Times New Roman"/>
              <a:buChar char="★"/>
            </a:pPr>
            <a:r>
              <a:rPr lang="en" sz="1629">
                <a:latin typeface="Times New Roman"/>
                <a:ea typeface="Times New Roman"/>
                <a:cs typeface="Times New Roman"/>
                <a:sym typeface="Times New Roman"/>
              </a:rPr>
              <a:t>The XGBoost regressor is trained by initialising with the following hyperparameters: </a:t>
            </a:r>
            <a:br>
              <a:rPr lang="en" sz="1629">
                <a:latin typeface="Times New Roman"/>
                <a:ea typeface="Times New Roman"/>
                <a:cs typeface="Times New Roman"/>
                <a:sym typeface="Times New Roman"/>
              </a:rPr>
            </a:br>
            <a:r>
              <a:rPr lang="en" sz="1629">
                <a:latin typeface="Times New Roman"/>
                <a:ea typeface="Times New Roman"/>
                <a:cs typeface="Times New Roman"/>
                <a:sym typeface="Times New Roman"/>
              </a:rPr>
              <a:t>	- no. of estimators = 100</a:t>
            </a:r>
            <a:br>
              <a:rPr lang="en" sz="1629">
                <a:latin typeface="Times New Roman"/>
                <a:ea typeface="Times New Roman"/>
                <a:cs typeface="Times New Roman"/>
                <a:sym typeface="Times New Roman"/>
              </a:rPr>
            </a:br>
            <a:r>
              <a:rPr lang="en" sz="1629">
                <a:latin typeface="Times New Roman"/>
                <a:ea typeface="Times New Roman"/>
                <a:cs typeface="Times New Roman"/>
                <a:sym typeface="Times New Roman"/>
              </a:rPr>
              <a:t>	- learning rate = 0.1</a:t>
            </a:r>
            <a:br>
              <a:rPr lang="en" sz="1629">
                <a:latin typeface="Times New Roman"/>
                <a:ea typeface="Times New Roman"/>
                <a:cs typeface="Times New Roman"/>
                <a:sym typeface="Times New Roman"/>
              </a:rPr>
            </a:br>
            <a:r>
              <a:rPr lang="en" sz="1629">
                <a:latin typeface="Times New Roman"/>
                <a:ea typeface="Times New Roman"/>
                <a:cs typeface="Times New Roman"/>
                <a:sym typeface="Times New Roman"/>
              </a:rPr>
              <a:t>	- tree depth = 4</a:t>
            </a:r>
            <a:endParaRPr sz="1629">
              <a:latin typeface="Times New Roman"/>
              <a:ea typeface="Times New Roman"/>
              <a:cs typeface="Times New Roman"/>
              <a:sym typeface="Times New Roman"/>
            </a:endParaRPr>
          </a:p>
          <a:p>
            <a:pPr indent="-332105" lvl="0" marL="457200" rtl="0" algn="just">
              <a:lnSpc>
                <a:spcPct val="95000"/>
              </a:lnSpc>
              <a:spcBef>
                <a:spcPts val="0"/>
              </a:spcBef>
              <a:spcAft>
                <a:spcPts val="0"/>
              </a:spcAft>
              <a:buSzPts val="1630"/>
              <a:buFont typeface="Times New Roman"/>
              <a:buChar char="★"/>
            </a:pPr>
            <a:r>
              <a:rPr lang="en" sz="1629">
                <a:latin typeface="Times New Roman"/>
                <a:ea typeface="Times New Roman"/>
                <a:cs typeface="Times New Roman"/>
                <a:sym typeface="Times New Roman"/>
              </a:rPr>
              <a:t>After training, the model is evaluated on the test set.</a:t>
            </a:r>
            <a:endParaRPr sz="1629">
              <a:latin typeface="Times New Roman"/>
              <a:ea typeface="Times New Roman"/>
              <a:cs typeface="Times New Roman"/>
              <a:sym typeface="Times New Roman"/>
            </a:endParaRPr>
          </a:p>
          <a:p>
            <a:pPr indent="-332105" lvl="0" marL="457200" rtl="0" algn="just">
              <a:lnSpc>
                <a:spcPct val="95000"/>
              </a:lnSpc>
              <a:spcBef>
                <a:spcPts val="0"/>
              </a:spcBef>
              <a:spcAft>
                <a:spcPts val="0"/>
              </a:spcAft>
              <a:buSzPts val="1630"/>
              <a:buFont typeface="Times New Roman"/>
              <a:buChar char="★"/>
            </a:pPr>
            <a:r>
              <a:rPr lang="en" sz="1629">
                <a:latin typeface="Times New Roman"/>
                <a:ea typeface="Times New Roman"/>
                <a:cs typeface="Times New Roman"/>
                <a:sym typeface="Times New Roman"/>
              </a:rPr>
              <a:t>The trained model is loaded to predict on new dataset.</a:t>
            </a:r>
            <a:endParaRPr sz="1629">
              <a:latin typeface="Times New Roman"/>
              <a:ea typeface="Times New Roman"/>
              <a:cs typeface="Times New Roman"/>
              <a:sym typeface="Times New Roman"/>
            </a:endParaRPr>
          </a:p>
        </p:txBody>
      </p:sp>
      <p:pic>
        <p:nvPicPr>
          <p:cNvPr id="145" name="Google Shape;145;p25"/>
          <p:cNvPicPr preferRelativeResize="0"/>
          <p:nvPr/>
        </p:nvPicPr>
        <p:blipFill>
          <a:blip r:embed="rId3">
            <a:alphaModFix/>
          </a:blip>
          <a:stretch>
            <a:fillRect/>
          </a:stretch>
        </p:blipFill>
        <p:spPr>
          <a:xfrm>
            <a:off x="5722000" y="1017725"/>
            <a:ext cx="3172676" cy="2341325"/>
          </a:xfrm>
          <a:prstGeom prst="rect">
            <a:avLst/>
          </a:prstGeom>
          <a:noFill/>
          <a:ln>
            <a:noFill/>
          </a:ln>
        </p:spPr>
      </p:pic>
      <p:pic>
        <p:nvPicPr>
          <p:cNvPr id="146" name="Google Shape;146;p25"/>
          <p:cNvPicPr preferRelativeResize="0"/>
          <p:nvPr/>
        </p:nvPicPr>
        <p:blipFill>
          <a:blip r:embed="rId4">
            <a:alphaModFix/>
          </a:blip>
          <a:stretch>
            <a:fillRect/>
          </a:stretch>
        </p:blipFill>
        <p:spPr>
          <a:xfrm>
            <a:off x="5734989" y="3494850"/>
            <a:ext cx="3146694" cy="1563575"/>
          </a:xfrm>
          <a:prstGeom prst="rect">
            <a:avLst/>
          </a:prstGeom>
          <a:noFill/>
          <a:ln>
            <a:noFill/>
          </a:ln>
        </p:spPr>
      </p:pic>
      <p:pic>
        <p:nvPicPr>
          <p:cNvPr id="147" name="Google Shape;147;p25"/>
          <p:cNvPicPr preferRelativeResize="0"/>
          <p:nvPr/>
        </p:nvPicPr>
        <p:blipFill>
          <a:blip r:embed="rId5">
            <a:alphaModFix/>
          </a:blip>
          <a:stretch>
            <a:fillRect/>
          </a:stretch>
        </p:blipFill>
        <p:spPr>
          <a:xfrm>
            <a:off x="1841525" y="3494850"/>
            <a:ext cx="3806278" cy="1563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30" u="sng">
                <a:latin typeface="Times New Roman"/>
                <a:ea typeface="Times New Roman"/>
                <a:cs typeface="Times New Roman"/>
                <a:sym typeface="Times New Roman"/>
              </a:rPr>
              <a:t>Neural network Vs Decision tree</a:t>
            </a:r>
            <a:endParaRPr sz="2730" u="sng">
              <a:latin typeface="Times New Roman"/>
              <a:ea typeface="Times New Roman"/>
              <a:cs typeface="Times New Roman"/>
              <a:sym typeface="Times New Roman"/>
            </a:endParaRPr>
          </a:p>
        </p:txBody>
      </p:sp>
      <p:pic>
        <p:nvPicPr>
          <p:cNvPr id="153" name="Google Shape;153;p26"/>
          <p:cNvPicPr preferRelativeResize="0"/>
          <p:nvPr/>
        </p:nvPicPr>
        <p:blipFill>
          <a:blip r:embed="rId3">
            <a:alphaModFix/>
          </a:blip>
          <a:stretch>
            <a:fillRect/>
          </a:stretch>
        </p:blipFill>
        <p:spPr>
          <a:xfrm>
            <a:off x="344250" y="1221525"/>
            <a:ext cx="3978426" cy="3149343"/>
          </a:xfrm>
          <a:prstGeom prst="rect">
            <a:avLst/>
          </a:prstGeom>
          <a:noFill/>
          <a:ln>
            <a:noFill/>
          </a:ln>
        </p:spPr>
      </p:pic>
      <p:pic>
        <p:nvPicPr>
          <p:cNvPr id="154" name="Google Shape;154;p26"/>
          <p:cNvPicPr preferRelativeResize="0"/>
          <p:nvPr/>
        </p:nvPicPr>
        <p:blipFill>
          <a:blip r:embed="rId4">
            <a:alphaModFix/>
          </a:blip>
          <a:stretch>
            <a:fillRect/>
          </a:stretch>
        </p:blipFill>
        <p:spPr>
          <a:xfrm>
            <a:off x="4821324" y="1221525"/>
            <a:ext cx="3978426" cy="31493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9130"/>
              <a:buFont typeface="Arial"/>
              <a:buNone/>
            </a:pPr>
            <a:r>
              <a:rPr lang="en" sz="2811" u="sng">
                <a:latin typeface="Times New Roman"/>
                <a:ea typeface="Times New Roman"/>
                <a:cs typeface="Times New Roman"/>
                <a:sym typeface="Times New Roman"/>
              </a:rPr>
              <a:t>Feature</a:t>
            </a:r>
            <a:r>
              <a:rPr lang="en" sz="2811" u="sng">
                <a:latin typeface="Times New Roman"/>
                <a:ea typeface="Times New Roman"/>
                <a:cs typeface="Times New Roman"/>
                <a:sym typeface="Times New Roman"/>
              </a:rPr>
              <a:t> Importance Graphs</a:t>
            </a:r>
            <a:endParaRPr sz="2811" u="sng">
              <a:latin typeface="Times New Roman"/>
              <a:ea typeface="Times New Roman"/>
              <a:cs typeface="Times New Roman"/>
              <a:sym typeface="Times New Roman"/>
            </a:endParaRPr>
          </a:p>
          <a:p>
            <a:pPr indent="0" lvl="0" marL="0" rtl="0" algn="l">
              <a:spcBef>
                <a:spcPts val="0"/>
              </a:spcBef>
              <a:spcAft>
                <a:spcPts val="0"/>
              </a:spcAft>
              <a:buNone/>
            </a:pPr>
            <a:r>
              <a:t/>
            </a:r>
            <a:endParaRPr u="sng"/>
          </a:p>
        </p:txBody>
      </p:sp>
      <p:grpSp>
        <p:nvGrpSpPr>
          <p:cNvPr id="160" name="Google Shape;160;p27"/>
          <p:cNvGrpSpPr/>
          <p:nvPr/>
        </p:nvGrpSpPr>
        <p:grpSpPr>
          <a:xfrm>
            <a:off x="699947" y="968147"/>
            <a:ext cx="7744106" cy="2285458"/>
            <a:chOff x="311703" y="1017725"/>
            <a:chExt cx="8384697" cy="2725650"/>
          </a:xfrm>
        </p:grpSpPr>
        <p:pic>
          <p:nvPicPr>
            <p:cNvPr id="161" name="Google Shape;161;p27"/>
            <p:cNvPicPr preferRelativeResize="0"/>
            <p:nvPr/>
          </p:nvPicPr>
          <p:blipFill>
            <a:blip r:embed="rId3">
              <a:alphaModFix/>
            </a:blip>
            <a:stretch>
              <a:fillRect/>
            </a:stretch>
          </p:blipFill>
          <p:spPr>
            <a:xfrm>
              <a:off x="311703" y="1017725"/>
              <a:ext cx="4031549" cy="2725650"/>
            </a:xfrm>
            <a:prstGeom prst="rect">
              <a:avLst/>
            </a:prstGeom>
            <a:noFill/>
            <a:ln>
              <a:noFill/>
            </a:ln>
          </p:spPr>
        </p:pic>
        <p:pic>
          <p:nvPicPr>
            <p:cNvPr id="162" name="Google Shape;162;p27"/>
            <p:cNvPicPr preferRelativeResize="0"/>
            <p:nvPr/>
          </p:nvPicPr>
          <p:blipFill>
            <a:blip r:embed="rId4">
              <a:alphaModFix/>
            </a:blip>
            <a:stretch>
              <a:fillRect/>
            </a:stretch>
          </p:blipFill>
          <p:spPr>
            <a:xfrm>
              <a:off x="4664850" y="1017725"/>
              <a:ext cx="4031550" cy="2725650"/>
            </a:xfrm>
            <a:prstGeom prst="rect">
              <a:avLst/>
            </a:prstGeom>
            <a:noFill/>
            <a:ln>
              <a:noFill/>
            </a:ln>
          </p:spPr>
        </p:pic>
      </p:grpSp>
      <p:pic>
        <p:nvPicPr>
          <p:cNvPr id="163" name="Google Shape;163;p27"/>
          <p:cNvPicPr preferRelativeResize="0"/>
          <p:nvPr/>
        </p:nvPicPr>
        <p:blipFill>
          <a:blip r:embed="rId5">
            <a:alphaModFix/>
          </a:blip>
          <a:stretch>
            <a:fillRect/>
          </a:stretch>
        </p:blipFill>
        <p:spPr>
          <a:xfrm>
            <a:off x="2938457" y="3253600"/>
            <a:ext cx="3267080" cy="1891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Performance Metrics</a:t>
            </a:r>
            <a:endParaRPr u="sng">
              <a:latin typeface="Times New Roman"/>
              <a:ea typeface="Times New Roman"/>
              <a:cs typeface="Times New Roman"/>
              <a:sym typeface="Times New Roman"/>
            </a:endParaRPr>
          </a:p>
        </p:txBody>
      </p:sp>
      <p:sp>
        <p:nvSpPr>
          <p:cNvPr id="169" name="Google Shape;169;p28"/>
          <p:cNvSpPr txBox="1"/>
          <p:nvPr>
            <p:ph idx="1" type="body"/>
          </p:nvPr>
        </p:nvSpPr>
        <p:spPr>
          <a:xfrm>
            <a:off x="311700" y="1234075"/>
            <a:ext cx="2361900" cy="3696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MAE: It provides a measure of the model's accuracy without considering the direction of the errors.</a:t>
            </a:r>
            <a:endParaRPr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MSE: It penalizes larger errors more than smaller ones due to squaring each difference.</a:t>
            </a:r>
            <a:endParaRPr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R² Score: It shows how well the data fit the regression model. It is a statistical measure in a regression model.  </a:t>
            </a:r>
            <a:endParaRPr sz="1300">
              <a:latin typeface="Times New Roman"/>
              <a:ea typeface="Times New Roman"/>
              <a:cs typeface="Times New Roman"/>
              <a:sym typeface="Times New Roman"/>
            </a:endParaRPr>
          </a:p>
        </p:txBody>
      </p:sp>
      <p:pic>
        <p:nvPicPr>
          <p:cNvPr id="170" name="Google Shape;170;p28"/>
          <p:cNvPicPr preferRelativeResize="0"/>
          <p:nvPr/>
        </p:nvPicPr>
        <p:blipFill>
          <a:blip r:embed="rId3">
            <a:alphaModFix/>
          </a:blip>
          <a:stretch>
            <a:fillRect/>
          </a:stretch>
        </p:blipFill>
        <p:spPr>
          <a:xfrm>
            <a:off x="2673495" y="946762"/>
            <a:ext cx="6046402" cy="390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Prediction Times of Various Methods</a:t>
            </a:r>
            <a:endParaRPr u="sng">
              <a:latin typeface="Times New Roman"/>
              <a:ea typeface="Times New Roman"/>
              <a:cs typeface="Times New Roman"/>
              <a:sym typeface="Times New Roman"/>
            </a:endParaRPr>
          </a:p>
        </p:txBody>
      </p:sp>
      <p:sp>
        <p:nvSpPr>
          <p:cNvPr id="176" name="Google Shape;176;p29"/>
          <p:cNvSpPr txBox="1"/>
          <p:nvPr>
            <p:ph idx="1" type="body"/>
          </p:nvPr>
        </p:nvSpPr>
        <p:spPr>
          <a:xfrm>
            <a:off x="311700" y="1234075"/>
            <a:ext cx="2867400" cy="3334800"/>
          </a:xfrm>
          <a:prstGeom prst="rect">
            <a:avLst/>
          </a:prstGeom>
        </p:spPr>
        <p:txBody>
          <a:bodyPr anchorCtr="0" anchor="t" bIns="91425" lIns="91425" spcFirstLastPara="1" rIns="91425" wrap="square" tIns="91425">
            <a:normAutofit fontScale="25000" lnSpcReduction="20000"/>
          </a:bodyPr>
          <a:lstStyle/>
          <a:p>
            <a:pPr indent="-328773" lvl="0" marL="457200" rtl="0" algn="l">
              <a:spcBef>
                <a:spcPts val="0"/>
              </a:spcBef>
              <a:spcAft>
                <a:spcPts val="0"/>
              </a:spcAft>
              <a:buSzPct val="100000"/>
              <a:buFont typeface="Times New Roman"/>
              <a:buChar char="★"/>
            </a:pPr>
            <a:r>
              <a:rPr lang="en" sz="6310">
                <a:latin typeface="Times New Roman"/>
                <a:ea typeface="Times New Roman"/>
                <a:cs typeface="Times New Roman"/>
                <a:sym typeface="Times New Roman"/>
              </a:rPr>
              <a:t>Decision Tree-Avg. time taken for prediction: 0.019460105895996095sec</a:t>
            </a:r>
            <a:r>
              <a:rPr lang="en" sz="6310">
                <a:latin typeface="Times New Roman"/>
                <a:ea typeface="Times New Roman"/>
                <a:cs typeface="Times New Roman"/>
                <a:sym typeface="Times New Roman"/>
              </a:rPr>
              <a:t>.</a:t>
            </a:r>
            <a:endParaRPr sz="6310">
              <a:latin typeface="Times New Roman"/>
              <a:ea typeface="Times New Roman"/>
              <a:cs typeface="Times New Roman"/>
              <a:sym typeface="Times New Roman"/>
            </a:endParaRPr>
          </a:p>
          <a:p>
            <a:pPr indent="0" lvl="0" marL="457200" rtl="0" algn="l">
              <a:spcBef>
                <a:spcPts val="1200"/>
              </a:spcBef>
              <a:spcAft>
                <a:spcPts val="0"/>
              </a:spcAft>
              <a:buNone/>
            </a:pPr>
            <a:r>
              <a:t/>
            </a:r>
            <a:endParaRPr sz="6310">
              <a:latin typeface="Times New Roman"/>
              <a:ea typeface="Times New Roman"/>
              <a:cs typeface="Times New Roman"/>
              <a:sym typeface="Times New Roman"/>
            </a:endParaRPr>
          </a:p>
          <a:p>
            <a:pPr indent="-328773" lvl="0" marL="457200" rtl="0" algn="l">
              <a:spcBef>
                <a:spcPts val="1200"/>
              </a:spcBef>
              <a:spcAft>
                <a:spcPts val="0"/>
              </a:spcAft>
              <a:buSzPct val="100000"/>
              <a:buFont typeface="Times New Roman"/>
              <a:buChar char="★"/>
            </a:pPr>
            <a:r>
              <a:rPr lang="en" sz="6310">
                <a:latin typeface="Times New Roman"/>
                <a:ea typeface="Times New Roman"/>
                <a:cs typeface="Times New Roman"/>
                <a:sym typeface="Times New Roman"/>
              </a:rPr>
              <a:t>NN-Avg. time taken for each prediction: 0.12813262939453124sec.</a:t>
            </a:r>
            <a:endParaRPr sz="6310">
              <a:latin typeface="Times New Roman"/>
              <a:ea typeface="Times New Roman"/>
              <a:cs typeface="Times New Roman"/>
              <a:sym typeface="Times New Roman"/>
            </a:endParaRPr>
          </a:p>
          <a:p>
            <a:pPr indent="0" lvl="0" marL="457200" rtl="0" algn="l">
              <a:spcBef>
                <a:spcPts val="1200"/>
              </a:spcBef>
              <a:spcAft>
                <a:spcPts val="0"/>
              </a:spcAft>
              <a:buNone/>
            </a:pPr>
            <a:r>
              <a:t/>
            </a:r>
            <a:endParaRPr sz="6310">
              <a:latin typeface="Times New Roman"/>
              <a:ea typeface="Times New Roman"/>
              <a:cs typeface="Times New Roman"/>
              <a:sym typeface="Times New Roman"/>
            </a:endParaRPr>
          </a:p>
          <a:p>
            <a:pPr indent="-328773" lvl="0" marL="457200" rtl="0" algn="l">
              <a:spcBef>
                <a:spcPts val="1200"/>
              </a:spcBef>
              <a:spcAft>
                <a:spcPts val="0"/>
              </a:spcAft>
              <a:buSzPct val="100000"/>
              <a:buFont typeface="Times New Roman"/>
              <a:buChar char="★"/>
            </a:pPr>
            <a:r>
              <a:rPr lang="en" sz="6310">
                <a:latin typeface="Times New Roman"/>
                <a:ea typeface="Times New Roman"/>
                <a:cs typeface="Times New Roman"/>
                <a:sym typeface="Times New Roman"/>
              </a:rPr>
              <a:t>Direct Formula-Avg. Time taken for formula: 0.00000065385600 sec.</a:t>
            </a:r>
            <a:endParaRPr sz="6310">
              <a:latin typeface="Times New Roman"/>
              <a:ea typeface="Times New Roman"/>
              <a:cs typeface="Times New Roman"/>
              <a:sym typeface="Times New Roman"/>
            </a:endParaRPr>
          </a:p>
          <a:p>
            <a:pPr indent="0" lvl="0" marL="0" rtl="0" algn="l">
              <a:spcBef>
                <a:spcPts val="1200"/>
              </a:spcBef>
              <a:spcAft>
                <a:spcPts val="0"/>
              </a:spcAft>
              <a:buClr>
                <a:schemeClr val="dk2"/>
              </a:buClr>
              <a:buSzPct val="61111"/>
              <a:buFont typeface="Arial"/>
              <a:buNone/>
            </a:pPr>
            <a:r>
              <a:t/>
            </a:r>
            <a:endParaRPr/>
          </a:p>
          <a:p>
            <a:pPr indent="0" lvl="0" marL="0" rtl="0" algn="l">
              <a:spcBef>
                <a:spcPts val="1200"/>
              </a:spcBef>
              <a:spcAft>
                <a:spcPts val="1200"/>
              </a:spcAft>
              <a:buNone/>
            </a:pPr>
            <a:r>
              <a:t/>
            </a:r>
            <a:endParaRPr/>
          </a:p>
        </p:txBody>
      </p:sp>
      <p:pic>
        <p:nvPicPr>
          <p:cNvPr id="177" name="Google Shape;177;p29"/>
          <p:cNvPicPr preferRelativeResize="0"/>
          <p:nvPr/>
        </p:nvPicPr>
        <p:blipFill>
          <a:blip r:embed="rId3">
            <a:alphaModFix/>
          </a:blip>
          <a:stretch>
            <a:fillRect/>
          </a:stretch>
        </p:blipFill>
        <p:spPr>
          <a:xfrm>
            <a:off x="3179065" y="1017728"/>
            <a:ext cx="5591110" cy="3615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Challenges &amp; Learnings </a:t>
            </a:r>
            <a:endParaRPr u="sng">
              <a:latin typeface="Times New Roman"/>
              <a:ea typeface="Times New Roman"/>
              <a:cs typeface="Times New Roman"/>
              <a:sym typeface="Times New Roman"/>
            </a:endParaRPr>
          </a:p>
        </p:txBody>
      </p:sp>
      <p:sp>
        <p:nvSpPr>
          <p:cNvPr id="183" name="Google Shape;183;p30"/>
          <p:cNvSpPr txBox="1"/>
          <p:nvPr>
            <p:ph idx="1" type="body"/>
          </p:nvPr>
        </p:nvSpPr>
        <p:spPr>
          <a:xfrm>
            <a:off x="311700" y="1225250"/>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Obtaining comprehensive and accurate data from CARLA Simulator.</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Limited computing power and resources to run CARLA simulator.</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Identifying the most appropriate features (mass, speed, etc) to feed as an input to the models.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Developing effective metrics beyond simple prediction accuracy.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Testing models on diverse scenarios to assess real-world applicability.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Implementation and application of various Machine Learning algorithms.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Awareness about different A.V. simulators and resources.</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Future Scope</a:t>
            </a:r>
            <a:endParaRPr u="sng">
              <a:latin typeface="Times New Roman"/>
              <a:ea typeface="Times New Roman"/>
              <a:cs typeface="Times New Roman"/>
              <a:sym typeface="Times New Roman"/>
            </a:endParaRPr>
          </a:p>
        </p:txBody>
      </p:sp>
      <p:sp>
        <p:nvSpPr>
          <p:cNvPr id="189" name="Google Shape;189;p3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Implementation</a:t>
            </a:r>
            <a:r>
              <a:rPr lang="en">
                <a:latin typeface="Times New Roman"/>
                <a:ea typeface="Times New Roman"/>
                <a:cs typeface="Times New Roman"/>
                <a:sym typeface="Times New Roman"/>
              </a:rPr>
              <a:t> of this predictive model and consequent testing and validation of results.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Improving feedback mechanisms to enable the vehicle to adapt its tilt angle in response to unexpected obstacles or road conditions.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Expanding the use of simulators to generate vast amounts of data covering diverse scenarios for more comprehensive model training and testing.</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Investigating more advanced machine learning algorithms or hybrid models to improve prediction accuracy and robustness.</a:t>
            </a:r>
            <a:endParaRPr sz="1000">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232875" y="2097450"/>
            <a:ext cx="4045200" cy="94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latin typeface="Times New Roman"/>
                <a:ea typeface="Times New Roman"/>
                <a:cs typeface="Times New Roman"/>
                <a:sym typeface="Times New Roman"/>
              </a:rPr>
              <a:t>Contents </a:t>
            </a:r>
            <a:endParaRPr u="sng">
              <a:latin typeface="Times New Roman"/>
              <a:ea typeface="Times New Roman"/>
              <a:cs typeface="Times New Roman"/>
              <a:sym typeface="Times New Roman"/>
            </a:endParaRPr>
          </a:p>
        </p:txBody>
      </p:sp>
      <p:sp>
        <p:nvSpPr>
          <p:cNvPr id="65" name="Google Shape;65;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Objective/Problem Statement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Solution Approach</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Results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Challenges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Future Scope</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References </a:t>
            </a:r>
            <a:endParaRPr u="sng">
              <a:latin typeface="Times New Roman"/>
              <a:ea typeface="Times New Roman"/>
              <a:cs typeface="Times New Roman"/>
              <a:sym typeface="Times New Roman"/>
            </a:endParaRPr>
          </a:p>
        </p:txBody>
      </p:sp>
      <p:sp>
        <p:nvSpPr>
          <p:cNvPr id="195" name="Google Shape;195;p32"/>
          <p:cNvSpPr txBox="1"/>
          <p:nvPr>
            <p:ph idx="1" type="body"/>
          </p:nvPr>
        </p:nvSpPr>
        <p:spPr>
          <a:xfrm>
            <a:off x="311700" y="1234075"/>
            <a:ext cx="8520600" cy="3334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Curve Tilting with Nonlinear Predictive Control for enhancing Motion comfort- </a:t>
            </a:r>
            <a:r>
              <a:rPr lang="en" sz="1350" u="sng">
                <a:solidFill>
                  <a:schemeClr val="accent5"/>
                </a:solidFill>
                <a:latin typeface="Arial"/>
                <a:ea typeface="Arial"/>
                <a:cs typeface="Arial"/>
                <a:sym typeface="Arial"/>
                <a:hlinkClick r:id="rId3">
                  <a:extLst>
                    <a:ext uri="{A12FA001-AC4F-418D-AE19-62706E023703}">
                      <ahyp:hlinkClr val="tx"/>
                    </a:ext>
                  </a:extLst>
                </a:hlinkClick>
              </a:rPr>
              <a:t>10.1109/TCST.2021.3113037</a:t>
            </a:r>
            <a:endParaRPr u="sng">
              <a:solidFill>
                <a:schemeClr val="accent5"/>
              </a:solidFill>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Carla simulator </a:t>
            </a:r>
            <a:r>
              <a:rPr lang="en" u="sng">
                <a:solidFill>
                  <a:schemeClr val="hlink"/>
                </a:solidFill>
                <a:latin typeface="Times New Roman"/>
                <a:ea typeface="Times New Roman"/>
                <a:cs typeface="Times New Roman"/>
                <a:sym typeface="Times New Roman"/>
                <a:hlinkClick r:id="rId4"/>
              </a:rPr>
              <a:t>https://carla.org/</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Carla documentation : </a:t>
            </a:r>
            <a:r>
              <a:rPr lang="en" u="sng">
                <a:solidFill>
                  <a:schemeClr val="hlink"/>
                </a:solidFill>
                <a:latin typeface="Times New Roman"/>
                <a:ea typeface="Times New Roman"/>
                <a:cs typeface="Times New Roman"/>
                <a:sym typeface="Times New Roman"/>
                <a:hlinkClick r:id="rId5"/>
              </a:rPr>
              <a:t>https://carla.readthedocs.io/en/latest/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Youtube : </a:t>
            </a:r>
            <a:r>
              <a:rPr lang="en" u="sng">
                <a:solidFill>
                  <a:schemeClr val="hlink"/>
                </a:solidFill>
                <a:latin typeface="Times New Roman"/>
                <a:ea typeface="Times New Roman"/>
                <a:cs typeface="Times New Roman"/>
                <a:sym typeface="Times New Roman"/>
                <a:hlinkClick r:id="rId6"/>
              </a:rPr>
              <a:t>https://www.youtube.com/watch?v=FwCiSRG0mp4&amp;list=PL3lTgNaX8q9p_FJWUJHPrYYC5KE5_FaQo</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Youtube : </a:t>
            </a:r>
            <a:r>
              <a:rPr lang="en" u="sng">
                <a:solidFill>
                  <a:schemeClr val="hlink"/>
                </a:solidFill>
                <a:latin typeface="Times New Roman"/>
                <a:ea typeface="Times New Roman"/>
                <a:cs typeface="Times New Roman"/>
                <a:sym typeface="Times New Roman"/>
                <a:hlinkClick r:id="rId7"/>
              </a:rPr>
              <a:t>https://www.youtube.com/watch?v=J1F32aVSYaU&amp;list=PLQVvvaa0QuDeI12McNQdnTlWz9XlCa0uo</a:t>
            </a:r>
            <a:endParaRPr>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Thank you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 Questions??</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44250" y="610050"/>
            <a:ext cx="8455500" cy="103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u="sng">
                <a:latin typeface="Times New Roman"/>
                <a:ea typeface="Times New Roman"/>
                <a:cs typeface="Times New Roman"/>
                <a:sym typeface="Times New Roman"/>
              </a:rPr>
              <a:t>Problem Statement</a:t>
            </a:r>
            <a:endParaRPr u="sng">
              <a:latin typeface="Times New Roman"/>
              <a:ea typeface="Times New Roman"/>
              <a:cs typeface="Times New Roman"/>
              <a:sym typeface="Times New Roman"/>
            </a:endParaRPr>
          </a:p>
        </p:txBody>
      </p:sp>
      <p:sp>
        <p:nvSpPr>
          <p:cNvPr id="71" name="Google Shape;71;p15"/>
          <p:cNvSpPr txBox="1"/>
          <p:nvPr/>
        </p:nvSpPr>
        <p:spPr>
          <a:xfrm>
            <a:off x="1345350" y="1916800"/>
            <a:ext cx="6349200" cy="18471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 sz="1800">
                <a:solidFill>
                  <a:schemeClr val="dk2"/>
                </a:solidFill>
                <a:highlight>
                  <a:schemeClr val="dk1"/>
                </a:highlight>
                <a:latin typeface="Times New Roman"/>
                <a:ea typeface="Times New Roman"/>
                <a:cs typeface="Times New Roman"/>
                <a:sym typeface="Times New Roman"/>
              </a:rPr>
              <a:t>This project aims to develop machine learning models for predicting vehicle tilt angles during maneuvers through curves and turns, enhancing passenger comfort. Additionally, the project seeks to evaluate and compare the performance of these machine learning models to discern optimal methodologies.</a:t>
            </a:r>
            <a:endParaRPr sz="1800">
              <a:highlight>
                <a:schemeClr val="dk1"/>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Introduction</a:t>
            </a:r>
            <a:endParaRPr u="sng">
              <a:latin typeface="Times New Roman"/>
              <a:ea typeface="Times New Roman"/>
              <a:cs typeface="Times New Roman"/>
              <a:sym typeface="Times New Roman"/>
            </a:endParaRPr>
          </a:p>
        </p:txBody>
      </p:sp>
      <p:sp>
        <p:nvSpPr>
          <p:cNvPr id="77" name="Google Shape;77;p16"/>
          <p:cNvSpPr txBox="1"/>
          <p:nvPr>
            <p:ph idx="1" type="body"/>
          </p:nvPr>
        </p:nvSpPr>
        <p:spPr>
          <a:xfrm>
            <a:off x="311700" y="1234075"/>
            <a:ext cx="4736100" cy="33348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Font typeface="Times New Roman"/>
              <a:buChar char="★"/>
            </a:pPr>
            <a:r>
              <a:rPr lang="en">
                <a:latin typeface="Times New Roman"/>
                <a:ea typeface="Times New Roman"/>
                <a:cs typeface="Times New Roman"/>
                <a:sym typeface="Times New Roman"/>
              </a:rPr>
              <a:t>Curve Tilting can help in </a:t>
            </a:r>
            <a:r>
              <a:rPr lang="en">
                <a:latin typeface="Times New Roman"/>
                <a:ea typeface="Times New Roman"/>
                <a:cs typeface="Times New Roman"/>
                <a:sym typeface="Times New Roman"/>
              </a:rPr>
              <a:t>reducing</a:t>
            </a:r>
            <a:r>
              <a:rPr lang="en">
                <a:latin typeface="Times New Roman"/>
                <a:ea typeface="Times New Roman"/>
                <a:cs typeface="Times New Roman"/>
                <a:sym typeface="Times New Roman"/>
              </a:rPr>
              <a:t> the centrifugal force experienced by the passengers when a vehicle is taking a turn.</a:t>
            </a:r>
            <a:endParaRPr>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
                <a:latin typeface="Times New Roman"/>
                <a:ea typeface="Times New Roman"/>
                <a:cs typeface="Times New Roman"/>
                <a:sym typeface="Times New Roman"/>
              </a:rPr>
              <a:t>It is achieved by counteracting the lateral acceleration experienced </a:t>
            </a:r>
            <a:r>
              <a:rPr lang="en">
                <a:latin typeface="Times New Roman"/>
                <a:ea typeface="Times New Roman"/>
                <a:cs typeface="Times New Roman"/>
                <a:sym typeface="Times New Roman"/>
              </a:rPr>
              <a:t>during curves.</a:t>
            </a:r>
            <a:endParaRPr>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
                <a:latin typeface="Times New Roman"/>
                <a:ea typeface="Times New Roman"/>
                <a:cs typeface="Times New Roman"/>
                <a:sym typeface="Times New Roman"/>
              </a:rPr>
              <a:t>In the era of autonomous vehicles, </a:t>
            </a:r>
            <a:r>
              <a:rPr lang="en">
                <a:latin typeface="Times New Roman"/>
                <a:ea typeface="Times New Roman"/>
                <a:cs typeface="Times New Roman"/>
                <a:sym typeface="Times New Roman"/>
              </a:rPr>
              <a:t>passenger</a:t>
            </a:r>
            <a:r>
              <a:rPr lang="en">
                <a:latin typeface="Times New Roman"/>
                <a:ea typeface="Times New Roman"/>
                <a:cs typeface="Times New Roman"/>
                <a:sym typeface="Times New Roman"/>
              </a:rPr>
              <a:t> well being, safety and </a:t>
            </a:r>
            <a:r>
              <a:rPr lang="en">
                <a:latin typeface="Times New Roman"/>
                <a:ea typeface="Times New Roman"/>
                <a:cs typeface="Times New Roman"/>
                <a:sym typeface="Times New Roman"/>
              </a:rPr>
              <a:t>improving</a:t>
            </a:r>
            <a:r>
              <a:rPr lang="en">
                <a:latin typeface="Times New Roman"/>
                <a:ea typeface="Times New Roman"/>
                <a:cs typeface="Times New Roman"/>
                <a:sym typeface="Times New Roman"/>
              </a:rPr>
              <a:t> the overall user experience is essential for the widespread adoption of these technologies.</a:t>
            </a:r>
            <a:endParaRPr>
              <a:latin typeface="Times New Roman"/>
              <a:ea typeface="Times New Roman"/>
              <a:cs typeface="Times New Roman"/>
              <a:sym typeface="Times New Roman"/>
            </a:endParaRPr>
          </a:p>
        </p:txBody>
      </p:sp>
      <p:pic>
        <p:nvPicPr>
          <p:cNvPr id="78" name="Google Shape;78;p16"/>
          <p:cNvPicPr preferRelativeResize="0"/>
          <p:nvPr/>
        </p:nvPicPr>
        <p:blipFill>
          <a:blip r:embed="rId3">
            <a:alphaModFix/>
          </a:blip>
          <a:stretch>
            <a:fillRect/>
          </a:stretch>
        </p:blipFill>
        <p:spPr>
          <a:xfrm>
            <a:off x="5287075" y="1017725"/>
            <a:ext cx="3736575" cy="2108649"/>
          </a:xfrm>
          <a:prstGeom prst="rect">
            <a:avLst/>
          </a:prstGeom>
          <a:noFill/>
          <a:ln>
            <a:noFill/>
          </a:ln>
        </p:spPr>
      </p:pic>
      <p:pic>
        <p:nvPicPr>
          <p:cNvPr id="79" name="Google Shape;79;p16"/>
          <p:cNvPicPr preferRelativeResize="0"/>
          <p:nvPr/>
        </p:nvPicPr>
        <p:blipFill>
          <a:blip r:embed="rId4">
            <a:alphaModFix/>
          </a:blip>
          <a:stretch>
            <a:fillRect/>
          </a:stretch>
        </p:blipFill>
        <p:spPr>
          <a:xfrm>
            <a:off x="5862488" y="3246149"/>
            <a:ext cx="2585753" cy="1712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232875" y="1678650"/>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latin typeface="Times New Roman"/>
                <a:ea typeface="Times New Roman"/>
                <a:cs typeface="Times New Roman"/>
                <a:sym typeface="Times New Roman"/>
              </a:rPr>
              <a:t>Solution Approach</a:t>
            </a:r>
            <a:endParaRPr u="sng">
              <a:latin typeface="Times New Roman"/>
              <a:ea typeface="Times New Roman"/>
              <a:cs typeface="Times New Roman"/>
              <a:sym typeface="Times New Roman"/>
            </a:endParaRPr>
          </a:p>
        </p:txBody>
      </p:sp>
      <p:sp>
        <p:nvSpPr>
          <p:cNvPr id="85" name="Google Shape;85;p1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just">
              <a:spcBef>
                <a:spcPts val="0"/>
              </a:spcBef>
              <a:spcAft>
                <a:spcPts val="0"/>
              </a:spcAft>
              <a:buSzPts val="1800"/>
              <a:buFont typeface="Times New Roman"/>
              <a:buChar char="★"/>
            </a:pPr>
            <a:r>
              <a:rPr lang="en">
                <a:latin typeface="Times New Roman"/>
                <a:ea typeface="Times New Roman"/>
                <a:cs typeface="Times New Roman"/>
                <a:sym typeface="Times New Roman"/>
              </a:rPr>
              <a:t>Collect the data from CARLA Car Simulator using the sensor data. </a:t>
            </a:r>
            <a:endParaRPr>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
                <a:latin typeface="Times New Roman"/>
                <a:ea typeface="Times New Roman"/>
                <a:cs typeface="Times New Roman"/>
                <a:sym typeface="Times New Roman"/>
              </a:rPr>
              <a:t>Train a neural network with this data where the angle of tilt is calculated </a:t>
            </a:r>
            <a:r>
              <a:rPr lang="en">
                <a:latin typeface="Times New Roman"/>
                <a:ea typeface="Times New Roman"/>
                <a:cs typeface="Times New Roman"/>
                <a:sym typeface="Times New Roman"/>
              </a:rPr>
              <a:t>using</a:t>
            </a:r>
            <a:r>
              <a:rPr lang="en">
                <a:latin typeface="Times New Roman"/>
                <a:ea typeface="Times New Roman"/>
                <a:cs typeface="Times New Roman"/>
                <a:sym typeface="Times New Roman"/>
              </a:rPr>
              <a:t> the vehicle </a:t>
            </a:r>
            <a:r>
              <a:rPr lang="en">
                <a:latin typeface="Times New Roman"/>
                <a:ea typeface="Times New Roman"/>
                <a:cs typeface="Times New Roman"/>
                <a:sym typeface="Times New Roman"/>
              </a:rPr>
              <a:t>dynamics.</a:t>
            </a:r>
            <a:endParaRPr>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
                <a:latin typeface="Times New Roman"/>
                <a:ea typeface="Times New Roman"/>
                <a:cs typeface="Times New Roman"/>
                <a:sym typeface="Times New Roman"/>
              </a:rPr>
              <a:t>Finally, predict the tilt angle and test for different inputs.</a:t>
            </a:r>
            <a:endParaRPr>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
                <a:latin typeface="Times New Roman"/>
                <a:ea typeface="Times New Roman"/>
                <a:cs typeface="Times New Roman"/>
                <a:sym typeface="Times New Roman"/>
              </a:rPr>
              <a:t>Evaluate performance of various ML algorithms and efficiency of prediction. </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CARLA (Car learning to act) simulator</a:t>
            </a:r>
            <a:endParaRPr u="sng">
              <a:latin typeface="Times New Roman"/>
              <a:ea typeface="Times New Roman"/>
              <a:cs typeface="Times New Roman"/>
              <a:sym typeface="Times New Roman"/>
            </a:endParaRPr>
          </a:p>
        </p:txBody>
      </p:sp>
      <p:sp>
        <p:nvSpPr>
          <p:cNvPr id="91" name="Google Shape;91;p18"/>
          <p:cNvSpPr txBox="1"/>
          <p:nvPr>
            <p:ph idx="1" type="body"/>
          </p:nvPr>
        </p:nvSpPr>
        <p:spPr>
          <a:xfrm>
            <a:off x="311700" y="1234075"/>
            <a:ext cx="5491800" cy="33348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212529"/>
              </a:buClr>
              <a:buSzPts val="1800"/>
              <a:buFont typeface="Times New Roman"/>
              <a:buChar char="★"/>
            </a:pPr>
            <a:r>
              <a:rPr lang="en">
                <a:solidFill>
                  <a:srgbClr val="212529"/>
                </a:solidFill>
                <a:highlight>
                  <a:srgbClr val="FFFFFF"/>
                </a:highlight>
                <a:latin typeface="Times New Roman"/>
                <a:ea typeface="Times New Roman"/>
                <a:cs typeface="Times New Roman"/>
                <a:sym typeface="Times New Roman"/>
              </a:rPr>
              <a:t>CARLA is an Open-Source resource used for development, training, and validation of autonomous driving systems.</a:t>
            </a:r>
            <a:endParaRPr>
              <a:solidFill>
                <a:srgbClr val="212529"/>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rgbClr val="212529"/>
              </a:buClr>
              <a:buSzPts val="1800"/>
              <a:buFont typeface="Times New Roman"/>
              <a:buChar char="★"/>
            </a:pPr>
            <a:r>
              <a:rPr lang="en">
                <a:solidFill>
                  <a:srgbClr val="212529"/>
                </a:solidFill>
                <a:highlight>
                  <a:srgbClr val="FFFFFF"/>
                </a:highlight>
                <a:latin typeface="Times New Roman"/>
                <a:ea typeface="Times New Roman"/>
                <a:cs typeface="Times New Roman"/>
                <a:sym typeface="Times New Roman"/>
              </a:rPr>
              <a:t>CARLA provides open digital assets (urban layouts, buildings, vehicles) that were created for this purpose and can be used freely.</a:t>
            </a:r>
            <a:endParaRPr>
              <a:solidFill>
                <a:srgbClr val="212529"/>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rgbClr val="212529"/>
              </a:buClr>
              <a:buSzPts val="1800"/>
              <a:buFont typeface="Times New Roman"/>
              <a:buChar char="★"/>
            </a:pPr>
            <a:r>
              <a:rPr lang="en">
                <a:solidFill>
                  <a:srgbClr val="212529"/>
                </a:solidFill>
                <a:highlight>
                  <a:srgbClr val="FFFFFF"/>
                </a:highlight>
                <a:latin typeface="Times New Roman"/>
                <a:ea typeface="Times New Roman"/>
                <a:cs typeface="Times New Roman"/>
                <a:sym typeface="Times New Roman"/>
              </a:rPr>
              <a:t>It also offers a wide scope of sensor suites, environmental variables, full control of all static and dynamic actors, maps generation, and much more attributes.</a:t>
            </a:r>
            <a:endParaRPr>
              <a:solidFill>
                <a:srgbClr val="212529"/>
              </a:solidFill>
              <a:highlight>
                <a:srgbClr val="FFFFFF"/>
              </a:highlight>
              <a:latin typeface="Times New Roman"/>
              <a:ea typeface="Times New Roman"/>
              <a:cs typeface="Times New Roman"/>
              <a:sym typeface="Times New Roman"/>
            </a:endParaRPr>
          </a:p>
        </p:txBody>
      </p:sp>
      <p:pic>
        <p:nvPicPr>
          <p:cNvPr id="92" name="Google Shape;92;p18"/>
          <p:cNvPicPr preferRelativeResize="0"/>
          <p:nvPr/>
        </p:nvPicPr>
        <p:blipFill>
          <a:blip r:embed="rId4">
            <a:alphaModFix/>
          </a:blip>
          <a:stretch>
            <a:fillRect/>
          </a:stretch>
        </p:blipFill>
        <p:spPr>
          <a:xfrm>
            <a:off x="6360922" y="1234450"/>
            <a:ext cx="1913800" cy="1433500"/>
          </a:xfrm>
          <a:prstGeom prst="rect">
            <a:avLst/>
          </a:prstGeom>
          <a:noFill/>
          <a:ln>
            <a:noFill/>
          </a:ln>
        </p:spPr>
      </p:pic>
      <p:pic>
        <p:nvPicPr>
          <p:cNvPr id="93" name="Google Shape;93;p18"/>
          <p:cNvPicPr preferRelativeResize="0"/>
          <p:nvPr/>
        </p:nvPicPr>
        <p:blipFill>
          <a:blip r:embed="rId5">
            <a:alphaModFix/>
          </a:blip>
          <a:stretch>
            <a:fillRect/>
          </a:stretch>
        </p:blipFill>
        <p:spPr>
          <a:xfrm>
            <a:off x="5803350" y="2884663"/>
            <a:ext cx="3028950" cy="151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pic>
        <p:nvPicPr>
          <p:cNvPr descr="Participate in the CARLA Autonomous Driving Leaderboard to discover the driving capabilities of your autonomous driving system in a reproducible environment. &#10;&#10;For more information about the challenge visit https://leaderboard.carla.org/ &#10;and don't forget to get the latest version of CARLA at http://carla.org and https://github.com/carla-simulator/carla" id="98" name="Google Shape;98;p19" title="The CARLA Autonomous Driving Leaderboard">
            <a:hlinkClick r:id="rId3"/>
          </p:cNvPr>
          <p:cNvPicPr preferRelativeResize="0"/>
          <p:nvPr/>
        </p:nvPicPr>
        <p:blipFill>
          <a:blip r:embed="rId4">
            <a:alphaModFix/>
          </a:blip>
          <a:stretch>
            <a:fillRect/>
          </a:stretch>
        </p:blipFill>
        <p:spPr>
          <a:xfrm>
            <a:off x="576851" y="393438"/>
            <a:ext cx="7990300" cy="4356632"/>
          </a:xfrm>
          <a:prstGeom prst="rect">
            <a:avLst/>
          </a:prstGeom>
          <a:noFill/>
          <a:ln>
            <a:noFill/>
          </a:ln>
        </p:spPr>
      </p:pic>
      <p:sp>
        <p:nvSpPr>
          <p:cNvPr id="99" name="Google Shape;99;p19"/>
          <p:cNvSpPr txBox="1"/>
          <p:nvPr/>
        </p:nvSpPr>
        <p:spPr>
          <a:xfrm>
            <a:off x="1009950" y="4684725"/>
            <a:ext cx="71241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Reference : https://www.youtube.com/watch?v=-L9VuPpzVdQ</a:t>
            </a:r>
            <a:endParaRPr sz="1800">
              <a:solidFill>
                <a:schemeClr val="dk2"/>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Times New Roman"/>
                <a:ea typeface="Times New Roman"/>
                <a:cs typeface="Times New Roman"/>
                <a:sym typeface="Times New Roman"/>
              </a:rPr>
              <a:t>Methodology - Data collection using CARLA</a:t>
            </a:r>
            <a:endParaRPr u="sng">
              <a:latin typeface="Times New Roman"/>
              <a:ea typeface="Times New Roman"/>
              <a:cs typeface="Times New Roman"/>
              <a:sym typeface="Times New Roman"/>
            </a:endParaRPr>
          </a:p>
        </p:txBody>
      </p:sp>
      <p:sp>
        <p:nvSpPr>
          <p:cNvPr id="105" name="Google Shape;105;p20"/>
          <p:cNvSpPr txBox="1"/>
          <p:nvPr>
            <p:ph idx="1" type="body"/>
          </p:nvPr>
        </p:nvSpPr>
        <p:spPr>
          <a:xfrm>
            <a:off x="311700" y="1234075"/>
            <a:ext cx="8520600" cy="2289300"/>
          </a:xfrm>
          <a:prstGeom prst="rect">
            <a:avLst/>
          </a:prstGeom>
        </p:spPr>
        <p:txBody>
          <a:bodyPr anchorCtr="0" anchor="t" bIns="91425" lIns="91425" spcFirstLastPara="1" rIns="91425" wrap="square" tIns="91425">
            <a:normAutofit fontScale="62500" lnSpcReduction="10000"/>
          </a:bodyPr>
          <a:lstStyle/>
          <a:p>
            <a:pPr indent="-341709" lvl="0" marL="457200" rtl="0" algn="just">
              <a:spcBef>
                <a:spcPts val="0"/>
              </a:spcBef>
              <a:spcAft>
                <a:spcPts val="0"/>
              </a:spcAft>
              <a:buSzPct val="100000"/>
              <a:buFont typeface="Times New Roman"/>
              <a:buChar char="★"/>
            </a:pPr>
            <a:r>
              <a:rPr lang="en" sz="2850">
                <a:latin typeface="Times New Roman"/>
                <a:ea typeface="Times New Roman"/>
                <a:cs typeface="Times New Roman"/>
                <a:sym typeface="Times New Roman"/>
              </a:rPr>
              <a:t>In Carla Simulator, we used the GNSS and IMU sensors</a:t>
            </a:r>
            <a:endParaRPr sz="2850">
              <a:latin typeface="Times New Roman"/>
              <a:ea typeface="Times New Roman"/>
              <a:cs typeface="Times New Roman"/>
              <a:sym typeface="Times New Roman"/>
            </a:endParaRPr>
          </a:p>
          <a:p>
            <a:pPr indent="-341709" lvl="0" marL="457200" rtl="0" algn="just">
              <a:spcBef>
                <a:spcPts val="0"/>
              </a:spcBef>
              <a:spcAft>
                <a:spcPts val="0"/>
              </a:spcAft>
              <a:buSzPct val="100000"/>
              <a:buFont typeface="Times New Roman"/>
              <a:buChar char="★"/>
            </a:pPr>
            <a:r>
              <a:rPr lang="en" sz="2850">
                <a:latin typeface="Times New Roman"/>
                <a:ea typeface="Times New Roman"/>
                <a:cs typeface="Times New Roman"/>
                <a:sym typeface="Times New Roman"/>
              </a:rPr>
              <a:t>GNSS (Global Navigation Satellite System) : Uses the satellite signals to process the vehicle’s velocity, position and orientation</a:t>
            </a:r>
            <a:endParaRPr sz="2850">
              <a:latin typeface="Times New Roman"/>
              <a:ea typeface="Times New Roman"/>
              <a:cs typeface="Times New Roman"/>
              <a:sym typeface="Times New Roman"/>
            </a:endParaRPr>
          </a:p>
          <a:p>
            <a:pPr indent="-341709" lvl="0" marL="457200" rtl="0" algn="just">
              <a:spcBef>
                <a:spcPts val="0"/>
              </a:spcBef>
              <a:spcAft>
                <a:spcPts val="0"/>
              </a:spcAft>
              <a:buSzPct val="100000"/>
              <a:buFont typeface="Times New Roman"/>
              <a:buChar char="★"/>
            </a:pPr>
            <a:r>
              <a:rPr lang="en" sz="2850">
                <a:latin typeface="Times New Roman"/>
                <a:ea typeface="Times New Roman"/>
                <a:cs typeface="Times New Roman"/>
                <a:sym typeface="Times New Roman"/>
              </a:rPr>
              <a:t>IMU (Inertial Measurement Unit): Measures the vehicle’s angular acceleration and velocity in all three directions(x,y,z)</a:t>
            </a:r>
            <a:endParaRPr sz="2850">
              <a:latin typeface="Times New Roman"/>
              <a:ea typeface="Times New Roman"/>
              <a:cs typeface="Times New Roman"/>
              <a:sym typeface="Times New Roman"/>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3">
            <a:alphaModFix/>
          </a:blip>
          <a:stretch>
            <a:fillRect/>
          </a:stretch>
        </p:blipFill>
        <p:spPr>
          <a:xfrm>
            <a:off x="1506475" y="2809975"/>
            <a:ext cx="7325824" cy="2289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496475" y="164175"/>
            <a:ext cx="8455500" cy="86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00" u="sng">
                <a:latin typeface="Times New Roman"/>
                <a:ea typeface="Times New Roman"/>
                <a:cs typeface="Times New Roman"/>
                <a:sym typeface="Times New Roman"/>
              </a:rPr>
              <a:t>CARLA Simulation</a:t>
            </a:r>
            <a:r>
              <a:rPr lang="en" sz="2800" u="sng">
                <a:latin typeface="Times New Roman"/>
                <a:ea typeface="Times New Roman"/>
                <a:cs typeface="Times New Roman"/>
                <a:sym typeface="Times New Roman"/>
              </a:rPr>
              <a:t> Video</a:t>
            </a:r>
            <a:endParaRPr sz="2800" u="sng">
              <a:latin typeface="Times New Roman"/>
              <a:ea typeface="Times New Roman"/>
              <a:cs typeface="Times New Roman"/>
              <a:sym typeface="Times New Roman"/>
            </a:endParaRPr>
          </a:p>
        </p:txBody>
      </p:sp>
      <p:pic>
        <p:nvPicPr>
          <p:cNvPr id="112" name="Google Shape;112;p21" title="Autonomous-Video - Made with Clipchamp.mp4">
            <a:hlinkClick r:id="rId3"/>
          </p:cNvPr>
          <p:cNvPicPr preferRelativeResize="0"/>
          <p:nvPr/>
        </p:nvPicPr>
        <p:blipFill>
          <a:blip r:embed="rId4">
            <a:alphaModFix/>
          </a:blip>
          <a:stretch>
            <a:fillRect/>
          </a:stretch>
        </p:blipFill>
        <p:spPr>
          <a:xfrm>
            <a:off x="2085463" y="1115625"/>
            <a:ext cx="5277526" cy="3958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